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7" r:id="rId15"/>
    <p:sldId id="270" r:id="rId16"/>
    <p:sldId id="271" r:id="rId17"/>
    <p:sldId id="272" r:id="rId18"/>
    <p:sldId id="273" r:id="rId19"/>
    <p:sldId id="274" r:id="rId20"/>
    <p:sldId id="275" r:id="rId21"/>
    <p:sldId id="278" r:id="rId22"/>
  </p:sldIdLst>
  <p:sldSz cx="18288000" cy="10287000"/>
  <p:notesSz cx="6858000" cy="9144000"/>
  <p:embeddedFontLs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HK Grotesk" panose="020B0604020202020204" charset="0"/>
      <p:regular r:id="rId25"/>
    </p:embeddedFont>
    <p:embeddedFont>
      <p:font typeface="HK Grotesk Bold" panose="020B0604020202020204" charset="0"/>
      <p:regular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Poppins Bold" panose="00000800000000000000" charset="0"/>
      <p:regular r:id="rId31"/>
    </p:embeddedFont>
    <p:embeddedFont>
      <p:font typeface="Poppins Medium" panose="00000600000000000000" pitchFamily="2" charset="0"/>
      <p:regular r:id="rId32"/>
      <p:italic r:id="rId33"/>
    </p:embeddedFont>
    <p:embeddedFont>
      <p:font typeface="Poppins Ultra-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B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60" d="100"/>
          <a:sy n="60" d="100"/>
        </p:scale>
        <p:origin x="39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336162125_Using_Deep_Learning_for_Mobile_Marketing_User_Conversion_Prediction" TargetMode="External"/><Relationship Id="rId13" Type="http://schemas.openxmlformats.org/officeDocument/2006/relationships/hyperlink" Target="https://www.datascience-pm.com/crisp-dm-2/" TargetMode="External"/><Relationship Id="rId3" Type="http://schemas.openxmlformats.org/officeDocument/2006/relationships/hyperlink" Target="https://doi.org/10.1111/1467-8462.12386" TargetMode="External"/><Relationship Id="rId7" Type="http://schemas.openxmlformats.org/officeDocument/2006/relationships/hyperlink" Target="https://www.brafton.com.au/social-media/social-advertising-benchmarks/" TargetMode="External"/><Relationship Id="rId12" Type="http://schemas.openxmlformats.org/officeDocument/2006/relationships/hyperlink" Target="https://www.kaggle.com/datasets/rabieelkharoua/predict-conversion-in-digital-marketing-dataset" TargetMode="External"/><Relationship Id="rId2" Type="http://schemas.openxmlformats.org/officeDocument/2006/relationships/hyperlink" Target="https://doi.org/10.3390/jsan1201000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esearchgate.net/publication/312463685_Data_science_for_building_energy_management_A_review" TargetMode="External"/><Relationship Id="rId11" Type="http://schemas.openxmlformats.org/officeDocument/2006/relationships/hyperlink" Target="https://www.remotestaff.com.au/blog/e-commerce-and-digital-retail-australia/" TargetMode="External"/><Relationship Id="rId5" Type="http://schemas.openxmlformats.org/officeDocument/2006/relationships/hyperlink" Target="https://doi.org/10.1080/13675567.2020.1787970" TargetMode="External"/><Relationship Id="rId10" Type="http://schemas.openxmlformats.org/officeDocument/2006/relationships/hyperlink" Target="https://www.sciencedirect.com/science/article/pii/S1877050922007451" TargetMode="External"/><Relationship Id="rId4" Type="http://schemas.openxmlformats.org/officeDocument/2006/relationships/hyperlink" Target="https://doi.org/10.1016/j.drugpo.2022.103705" TargetMode="External"/><Relationship Id="rId9" Type="http://schemas.openxmlformats.org/officeDocument/2006/relationships/hyperlink" Target="http://essay.utwente.nl/74808/1/seippel_MA_eemcs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datasets/rabieelkharoua/predict-conversion-in-digital-marketing-dataset" TargetMode="Externa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kaggle.com/datasets/rabieelkharoua/predict-conversion-in-digital-marketing-datase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66" b="-9166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0715425" cy="10715425"/>
          </a:xfrm>
          <a:custGeom>
            <a:avLst/>
            <a:gdLst/>
            <a:ahLst/>
            <a:cxnLst/>
            <a:rect l="l" t="t" r="r" b="b"/>
            <a:pathLst>
              <a:path w="10715425" h="10715425">
                <a:moveTo>
                  <a:pt x="0" y="0"/>
                </a:moveTo>
                <a:lnTo>
                  <a:pt x="10715425" y="0"/>
                </a:lnTo>
                <a:lnTo>
                  <a:pt x="10715425" y="10715425"/>
                </a:lnTo>
                <a:lnTo>
                  <a:pt x="0" y="10715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23" t="-15099" b="-15099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TextBox 5"/>
          <p:cNvSpPr txBox="1"/>
          <p:nvPr/>
        </p:nvSpPr>
        <p:spPr>
          <a:xfrm>
            <a:off x="354216" y="51103"/>
            <a:ext cx="16734829" cy="12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9"/>
              </a:lnSpc>
            </a:pPr>
            <a:r>
              <a:rPr lang="en-US" sz="7378" b="1" dirty="0">
                <a:solidFill>
                  <a:schemeClr val="bg2">
                    <a:lumMod val="75000"/>
                  </a:schemeClr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 PREDICTIVE ANALYTICS PROJECT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4216" y="1063591"/>
            <a:ext cx="15480289" cy="2046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5678" b="1">
                <a:solidFill>
                  <a:srgbClr val="53BC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FOR IMPROVING E-COMMERCE CONVERSION RATES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8906" y="5408914"/>
            <a:ext cx="3434994" cy="343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000"/>
              </a:lnSpc>
            </a:pPr>
            <a:r>
              <a:rPr lang="en-US" sz="2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Subject Name: </a:t>
            </a:r>
          </a:p>
          <a:p>
            <a:pPr algn="r">
              <a:lnSpc>
                <a:spcPts val="7000"/>
              </a:lnSpc>
            </a:pPr>
            <a:r>
              <a:rPr lang="en-US" sz="2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Subject Code: </a:t>
            </a:r>
          </a:p>
          <a:p>
            <a:pPr algn="r">
              <a:lnSpc>
                <a:spcPts val="7000"/>
              </a:lnSpc>
            </a:pPr>
            <a:r>
              <a:rPr lang="en-US" sz="2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Name: </a:t>
            </a:r>
          </a:p>
          <a:p>
            <a:pPr algn="r">
              <a:lnSpc>
                <a:spcPts val="7000"/>
              </a:lnSpc>
            </a:pPr>
            <a:r>
              <a:rPr lang="en-US" sz="2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ID: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93900" y="5408914"/>
            <a:ext cx="7195969" cy="343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2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Capstone: Industry Case Studies</a:t>
            </a:r>
          </a:p>
          <a:p>
            <a:pPr algn="l">
              <a:lnSpc>
                <a:spcPts val="7000"/>
              </a:lnSpc>
            </a:pPr>
            <a:r>
              <a:rPr lang="en-US" sz="2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Data6000</a:t>
            </a:r>
          </a:p>
          <a:p>
            <a:pPr algn="l">
              <a:lnSpc>
                <a:spcPts val="7000"/>
              </a:lnSpc>
            </a:pPr>
            <a:r>
              <a:rPr lang="en-US" sz="2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Dixit Mukeshkumar Patel</a:t>
            </a:r>
          </a:p>
          <a:p>
            <a:pPr algn="l">
              <a:lnSpc>
                <a:spcPts val="7000"/>
              </a:lnSpc>
            </a:pPr>
            <a:r>
              <a:rPr lang="en-US" sz="2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1827575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702111" y="1028700"/>
            <a:ext cx="13000691" cy="0"/>
          </a:xfrm>
          <a:prstGeom prst="line">
            <a:avLst/>
          </a:prstGeom>
          <a:ln w="104775" cap="flat">
            <a:solidFill>
              <a:srgbClr val="53B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1963595" y="1358839"/>
            <a:ext cx="14152354" cy="8198311"/>
          </a:xfrm>
          <a:custGeom>
            <a:avLst/>
            <a:gdLst/>
            <a:ahLst/>
            <a:cxnLst/>
            <a:rect l="l" t="t" r="r" b="b"/>
            <a:pathLst>
              <a:path w="14152354" h="8198311">
                <a:moveTo>
                  <a:pt x="0" y="0"/>
                </a:moveTo>
                <a:lnTo>
                  <a:pt x="14152354" y="0"/>
                </a:lnTo>
                <a:lnTo>
                  <a:pt x="14152354" y="8198312"/>
                </a:lnTo>
                <a:lnTo>
                  <a:pt x="0" y="819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" b="-61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TextBox 4"/>
          <p:cNvSpPr txBox="1"/>
          <p:nvPr/>
        </p:nvSpPr>
        <p:spPr>
          <a:xfrm>
            <a:off x="0" y="279739"/>
            <a:ext cx="1828800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0"/>
              </a:lnSpc>
            </a:pPr>
            <a:r>
              <a:rPr lang="en-US" sz="4800" b="1">
                <a:solidFill>
                  <a:srgbClr val="53BC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DESCRIPTIVE ANALYTICS: VISUALISATION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48775"/>
            <a:ext cx="152400" cy="1619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702111" y="1028700"/>
            <a:ext cx="13000691" cy="0"/>
          </a:xfrm>
          <a:prstGeom prst="line">
            <a:avLst/>
          </a:prstGeom>
          <a:ln w="104775" cap="flat">
            <a:solidFill>
              <a:srgbClr val="53B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1835381" y="1394133"/>
            <a:ext cx="13983184" cy="8268514"/>
          </a:xfrm>
          <a:custGeom>
            <a:avLst/>
            <a:gdLst/>
            <a:ahLst/>
            <a:cxnLst/>
            <a:rect l="l" t="t" r="r" b="b"/>
            <a:pathLst>
              <a:path w="13983184" h="8268514">
                <a:moveTo>
                  <a:pt x="0" y="0"/>
                </a:moveTo>
                <a:lnTo>
                  <a:pt x="13983183" y="0"/>
                </a:lnTo>
                <a:lnTo>
                  <a:pt x="13983183" y="8268514"/>
                </a:lnTo>
                <a:lnTo>
                  <a:pt x="0" y="8268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1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TextBox 4"/>
          <p:cNvSpPr txBox="1"/>
          <p:nvPr/>
        </p:nvSpPr>
        <p:spPr>
          <a:xfrm>
            <a:off x="0" y="279739"/>
            <a:ext cx="1828800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0"/>
              </a:lnSpc>
            </a:pPr>
            <a:r>
              <a:rPr lang="en-US" sz="4800" b="1">
                <a:solidFill>
                  <a:srgbClr val="53BC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DESCRIPTIVE ANALYTICS: VISUALISATION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48775"/>
            <a:ext cx="152400" cy="1619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702111" y="1028700"/>
            <a:ext cx="13000691" cy="0"/>
          </a:xfrm>
          <a:prstGeom prst="line">
            <a:avLst/>
          </a:prstGeom>
          <a:ln w="104775" cap="flat">
            <a:solidFill>
              <a:srgbClr val="53B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1983916" y="1467217"/>
            <a:ext cx="14320169" cy="8019294"/>
          </a:xfrm>
          <a:custGeom>
            <a:avLst/>
            <a:gdLst/>
            <a:ahLst/>
            <a:cxnLst/>
            <a:rect l="l" t="t" r="r" b="b"/>
            <a:pathLst>
              <a:path w="14320169" h="8019294">
                <a:moveTo>
                  <a:pt x="0" y="0"/>
                </a:moveTo>
                <a:lnTo>
                  <a:pt x="14320168" y="0"/>
                </a:lnTo>
                <a:lnTo>
                  <a:pt x="14320168" y="8019295"/>
                </a:lnTo>
                <a:lnTo>
                  <a:pt x="0" y="8019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TextBox 4"/>
          <p:cNvSpPr txBox="1"/>
          <p:nvPr/>
        </p:nvSpPr>
        <p:spPr>
          <a:xfrm>
            <a:off x="0" y="279739"/>
            <a:ext cx="1828800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0"/>
              </a:lnSpc>
            </a:pPr>
            <a:r>
              <a:rPr lang="en-US" sz="4800" b="1">
                <a:solidFill>
                  <a:srgbClr val="53BC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DESCRIPTIVE ANALYTICS: VISUALISATION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48775"/>
            <a:ext cx="152400" cy="1619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795637" y="1213189"/>
            <a:ext cx="11524940" cy="52388"/>
          </a:xfrm>
          <a:prstGeom prst="line">
            <a:avLst/>
          </a:prstGeom>
          <a:ln w="104775" cap="flat">
            <a:solidFill>
              <a:srgbClr val="53B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0" y="113518"/>
            <a:ext cx="18288000" cy="10440182"/>
          </a:xfrm>
          <a:custGeom>
            <a:avLst/>
            <a:gdLst/>
            <a:ahLst/>
            <a:cxnLst/>
            <a:rect l="l" t="t" r="r" b="b"/>
            <a:pathLst>
              <a:path w="18288000" h="10440182">
                <a:moveTo>
                  <a:pt x="0" y="0"/>
                </a:moveTo>
                <a:lnTo>
                  <a:pt x="18288000" y="0"/>
                </a:lnTo>
                <a:lnTo>
                  <a:pt x="18288000" y="10440182"/>
                </a:lnTo>
                <a:lnTo>
                  <a:pt x="0" y="10440182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>
            <a:off x="8780128" y="2504727"/>
            <a:ext cx="7784753" cy="3496300"/>
          </a:xfrm>
          <a:custGeom>
            <a:avLst/>
            <a:gdLst/>
            <a:ahLst/>
            <a:cxnLst/>
            <a:rect l="l" t="t" r="r" b="b"/>
            <a:pathLst>
              <a:path w="7321081" h="3496300">
                <a:moveTo>
                  <a:pt x="0" y="0"/>
                </a:moveTo>
                <a:lnTo>
                  <a:pt x="7321082" y="0"/>
                </a:lnTo>
                <a:lnTo>
                  <a:pt x="7321082" y="3496301"/>
                </a:lnTo>
                <a:lnTo>
                  <a:pt x="0" y="349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117" b="-4117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Freeform 5"/>
          <p:cNvSpPr/>
          <p:nvPr/>
        </p:nvSpPr>
        <p:spPr>
          <a:xfrm>
            <a:off x="8798211" y="6366249"/>
            <a:ext cx="7054428" cy="3807233"/>
          </a:xfrm>
          <a:custGeom>
            <a:avLst/>
            <a:gdLst/>
            <a:ahLst/>
            <a:cxnLst/>
            <a:rect l="l" t="t" r="r" b="b"/>
            <a:pathLst>
              <a:path w="7054428" h="3807233">
                <a:moveTo>
                  <a:pt x="0" y="0"/>
                </a:moveTo>
                <a:lnTo>
                  <a:pt x="7054429" y="0"/>
                </a:lnTo>
                <a:lnTo>
                  <a:pt x="7054429" y="3807233"/>
                </a:lnTo>
                <a:lnTo>
                  <a:pt x="0" y="3807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06" b="-1006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Freeform 6"/>
          <p:cNvSpPr/>
          <p:nvPr/>
        </p:nvSpPr>
        <p:spPr>
          <a:xfrm>
            <a:off x="310457" y="2747833"/>
            <a:ext cx="7215482" cy="2661640"/>
          </a:xfrm>
          <a:custGeom>
            <a:avLst/>
            <a:gdLst/>
            <a:ahLst/>
            <a:cxnLst/>
            <a:rect l="l" t="t" r="r" b="b"/>
            <a:pathLst>
              <a:path w="7372743" h="2661640">
                <a:moveTo>
                  <a:pt x="0" y="0"/>
                </a:moveTo>
                <a:lnTo>
                  <a:pt x="7372744" y="0"/>
                </a:lnTo>
                <a:lnTo>
                  <a:pt x="7372744" y="2661640"/>
                </a:lnTo>
                <a:lnTo>
                  <a:pt x="0" y="2661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Freeform 7"/>
          <p:cNvSpPr/>
          <p:nvPr/>
        </p:nvSpPr>
        <p:spPr>
          <a:xfrm>
            <a:off x="614640" y="6450295"/>
            <a:ext cx="7302199" cy="3536106"/>
          </a:xfrm>
          <a:custGeom>
            <a:avLst/>
            <a:gdLst/>
            <a:ahLst/>
            <a:cxnLst/>
            <a:rect l="l" t="t" r="r" b="b"/>
            <a:pathLst>
              <a:path w="7302199" h="3536106">
                <a:moveTo>
                  <a:pt x="0" y="0"/>
                </a:moveTo>
                <a:lnTo>
                  <a:pt x="7302200" y="0"/>
                </a:lnTo>
                <a:lnTo>
                  <a:pt x="7302200" y="3536106"/>
                </a:lnTo>
                <a:lnTo>
                  <a:pt x="0" y="35361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322" b="-7322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8" name="TextBox 8"/>
          <p:cNvSpPr txBox="1"/>
          <p:nvPr/>
        </p:nvSpPr>
        <p:spPr>
          <a:xfrm>
            <a:off x="0" y="279739"/>
            <a:ext cx="1828800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0"/>
              </a:lnSpc>
            </a:pPr>
            <a:r>
              <a:rPr lang="en-US" sz="4800" b="1">
                <a:solidFill>
                  <a:srgbClr val="53BC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PREDICTIVE ANALYTICS – MODELS &amp; PERFORMANCE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48775"/>
            <a:ext cx="152400" cy="1619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4640" y="1306652"/>
            <a:ext cx="17058719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Target Variable: </a:t>
            </a:r>
            <a:r>
              <a:rPr lang="en-US" sz="2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Conversion (0 = No, 1 = Yes)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Predictor Variables</a:t>
            </a:r>
            <a:r>
              <a:rPr lang="en-US" sz="2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Age, Income, Campaign Channel, Ad Spend, Website Visits, Time on Site, etc.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4229" y="5771172"/>
            <a:ext cx="5410816" cy="496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4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NEURAL NETWORKS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1787" y="2269946"/>
            <a:ext cx="5358724" cy="525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4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LOGISTIC REGRESSION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47910" y="1979199"/>
            <a:ext cx="4136430" cy="525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RANDOM FOREST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55459" y="6070521"/>
            <a:ext cx="4702126" cy="44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K-NEAREST NEIGHBORS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181C63-8930-25BD-84E3-1C171E0C5E51}"/>
              </a:ext>
            </a:extLst>
          </p:cNvPr>
          <p:cNvSpPr/>
          <p:nvPr/>
        </p:nvSpPr>
        <p:spPr>
          <a:xfrm>
            <a:off x="614640" y="4762500"/>
            <a:ext cx="7452532" cy="694614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056BB3-CF1A-5B42-E062-DE72C06BCD6F}"/>
              </a:ext>
            </a:extLst>
          </p:cNvPr>
          <p:cNvSpPr/>
          <p:nvPr/>
        </p:nvSpPr>
        <p:spPr>
          <a:xfrm>
            <a:off x="8700340" y="5368335"/>
            <a:ext cx="7080944" cy="61830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70C3D6-61AC-1364-B2FF-93525F231171}"/>
              </a:ext>
            </a:extLst>
          </p:cNvPr>
          <p:cNvSpPr/>
          <p:nvPr/>
        </p:nvSpPr>
        <p:spPr>
          <a:xfrm>
            <a:off x="8798212" y="8839200"/>
            <a:ext cx="7054428" cy="90136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D06724-18A5-B6E1-4850-05EAE4958E15}"/>
              </a:ext>
            </a:extLst>
          </p:cNvPr>
          <p:cNvSpPr/>
          <p:nvPr/>
        </p:nvSpPr>
        <p:spPr>
          <a:xfrm>
            <a:off x="310456" y="4795278"/>
            <a:ext cx="7080944" cy="68468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EAF191-8EDB-A323-CC90-CF81653456DB}"/>
              </a:ext>
            </a:extLst>
          </p:cNvPr>
          <p:cNvSpPr/>
          <p:nvPr/>
        </p:nvSpPr>
        <p:spPr>
          <a:xfrm>
            <a:off x="551787" y="7451539"/>
            <a:ext cx="6687213" cy="68468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410CFA-6D4F-5493-6E13-DDEFA0B5CF06}"/>
              </a:ext>
            </a:extLst>
          </p:cNvPr>
          <p:cNvSpPr txBox="1"/>
          <p:nvPr/>
        </p:nvSpPr>
        <p:spPr>
          <a:xfrm>
            <a:off x="12430766" y="1628154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i="1" dirty="0"/>
              <a:t>((Matos et al., 2019)(Seippel, 2018))</a:t>
            </a:r>
            <a:endParaRPr lang="en-AU" dirty="0"/>
          </a:p>
          <a:p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E362A-F1DF-6602-462A-49F043C8A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0C3EE81-F895-6312-93DE-0B21BF1C79B1}"/>
              </a:ext>
            </a:extLst>
          </p:cNvPr>
          <p:cNvSpPr/>
          <p:nvPr/>
        </p:nvSpPr>
        <p:spPr>
          <a:xfrm flipV="1">
            <a:off x="3795637" y="1213189"/>
            <a:ext cx="11524940" cy="52388"/>
          </a:xfrm>
          <a:prstGeom prst="line">
            <a:avLst/>
          </a:prstGeom>
          <a:ln w="104775" cap="flat">
            <a:solidFill>
              <a:srgbClr val="53B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8D57D96-02D7-7B9C-90F6-EF6702B797DC}"/>
              </a:ext>
            </a:extLst>
          </p:cNvPr>
          <p:cNvSpPr/>
          <p:nvPr/>
        </p:nvSpPr>
        <p:spPr>
          <a:xfrm>
            <a:off x="11937722" y="5278387"/>
            <a:ext cx="5431062" cy="2570056"/>
          </a:xfrm>
          <a:custGeom>
            <a:avLst/>
            <a:gdLst/>
            <a:ahLst/>
            <a:cxnLst/>
            <a:rect l="l" t="t" r="r" b="b"/>
            <a:pathLst>
              <a:path w="5431062" h="2570056">
                <a:moveTo>
                  <a:pt x="0" y="0"/>
                </a:moveTo>
                <a:lnTo>
                  <a:pt x="5431062" y="0"/>
                </a:lnTo>
                <a:lnTo>
                  <a:pt x="5431062" y="2570056"/>
                </a:lnTo>
                <a:lnTo>
                  <a:pt x="0" y="2570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9F1B1BB-21AE-A98A-9ECC-17AC1672A7FD}"/>
              </a:ext>
            </a:extLst>
          </p:cNvPr>
          <p:cNvSpPr/>
          <p:nvPr/>
        </p:nvSpPr>
        <p:spPr>
          <a:xfrm>
            <a:off x="6421144" y="7617706"/>
            <a:ext cx="5098123" cy="2390950"/>
          </a:xfrm>
          <a:custGeom>
            <a:avLst/>
            <a:gdLst/>
            <a:ahLst/>
            <a:cxnLst/>
            <a:rect l="l" t="t" r="r" b="b"/>
            <a:pathLst>
              <a:path w="5098123" h="2390950">
                <a:moveTo>
                  <a:pt x="0" y="0"/>
                </a:moveTo>
                <a:lnTo>
                  <a:pt x="5098123" y="0"/>
                </a:lnTo>
                <a:lnTo>
                  <a:pt x="5098123" y="2390950"/>
                </a:lnTo>
                <a:lnTo>
                  <a:pt x="0" y="2390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ED053EF-ABFE-A88E-A2AD-24D02DDED46E}"/>
              </a:ext>
            </a:extLst>
          </p:cNvPr>
          <p:cNvSpPr/>
          <p:nvPr/>
        </p:nvSpPr>
        <p:spPr>
          <a:xfrm>
            <a:off x="11937722" y="1796300"/>
            <a:ext cx="5332266" cy="2570056"/>
          </a:xfrm>
          <a:custGeom>
            <a:avLst/>
            <a:gdLst/>
            <a:ahLst/>
            <a:cxnLst/>
            <a:rect l="l" t="t" r="r" b="b"/>
            <a:pathLst>
              <a:path w="5332266" h="2570056">
                <a:moveTo>
                  <a:pt x="0" y="0"/>
                </a:moveTo>
                <a:lnTo>
                  <a:pt x="5332266" y="0"/>
                </a:lnTo>
                <a:lnTo>
                  <a:pt x="5332266" y="2570056"/>
                </a:lnTo>
                <a:lnTo>
                  <a:pt x="0" y="257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2AE5A99-E3B0-B626-8562-D9FCBBF9A8BE}"/>
              </a:ext>
            </a:extLst>
          </p:cNvPr>
          <p:cNvSpPr/>
          <p:nvPr/>
        </p:nvSpPr>
        <p:spPr>
          <a:xfrm>
            <a:off x="536756" y="7707093"/>
            <a:ext cx="5086454" cy="2301563"/>
          </a:xfrm>
          <a:custGeom>
            <a:avLst/>
            <a:gdLst/>
            <a:ahLst/>
            <a:cxnLst/>
            <a:rect l="l" t="t" r="r" b="b"/>
            <a:pathLst>
              <a:path w="5086454" h="2301563">
                <a:moveTo>
                  <a:pt x="0" y="0"/>
                </a:moveTo>
                <a:lnTo>
                  <a:pt x="5086454" y="0"/>
                </a:lnTo>
                <a:lnTo>
                  <a:pt x="5086454" y="2301563"/>
                </a:lnTo>
                <a:lnTo>
                  <a:pt x="0" y="23015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16DC4D2-DBD9-EA9D-6CEB-E7CF95A22CD6}"/>
              </a:ext>
            </a:extLst>
          </p:cNvPr>
          <p:cNvSpPr/>
          <p:nvPr/>
        </p:nvSpPr>
        <p:spPr>
          <a:xfrm>
            <a:off x="228600" y="1877698"/>
            <a:ext cx="8486613" cy="5254886"/>
          </a:xfrm>
          <a:custGeom>
            <a:avLst/>
            <a:gdLst/>
            <a:ahLst/>
            <a:cxnLst/>
            <a:rect l="l" t="t" r="r" b="b"/>
            <a:pathLst>
              <a:path w="8486613" h="5254886">
                <a:moveTo>
                  <a:pt x="0" y="0"/>
                </a:moveTo>
                <a:lnTo>
                  <a:pt x="8486614" y="0"/>
                </a:lnTo>
                <a:lnTo>
                  <a:pt x="8486614" y="5254886"/>
                </a:lnTo>
                <a:lnTo>
                  <a:pt x="0" y="52548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456" b="-95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95D5E69-FCE9-B3DD-5BC9-C0A7F5D268C2}"/>
              </a:ext>
            </a:extLst>
          </p:cNvPr>
          <p:cNvSpPr txBox="1"/>
          <p:nvPr/>
        </p:nvSpPr>
        <p:spPr>
          <a:xfrm>
            <a:off x="0" y="284502"/>
            <a:ext cx="1828800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0"/>
              </a:lnSpc>
            </a:pPr>
            <a:r>
              <a:rPr lang="en-US" sz="4800" b="1" dirty="0">
                <a:solidFill>
                  <a:srgbClr val="53BC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EVALUATION &amp; SELECTION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9CE3989-AB5C-AB9B-8112-81CC58951578}"/>
              </a:ext>
            </a:extLst>
          </p:cNvPr>
          <p:cNvSpPr txBox="1"/>
          <p:nvPr/>
        </p:nvSpPr>
        <p:spPr>
          <a:xfrm>
            <a:off x="17259300" y="9248775"/>
            <a:ext cx="152400" cy="1619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B9790-47CE-0D6E-A34F-EC846BC19240}"/>
              </a:ext>
            </a:extLst>
          </p:cNvPr>
          <p:cNvSpPr txBox="1"/>
          <p:nvPr/>
        </p:nvSpPr>
        <p:spPr>
          <a:xfrm>
            <a:off x="3276600" y="1323700"/>
            <a:ext cx="18702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ROC Curve</a:t>
            </a:r>
            <a:endParaRPr lang="en-AU" sz="3000" b="1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1E4A732-030A-8F9B-A05C-D0C9EA992BD0}"/>
              </a:ext>
            </a:extLst>
          </p:cNvPr>
          <p:cNvSpPr txBox="1"/>
          <p:nvPr/>
        </p:nvSpPr>
        <p:spPr>
          <a:xfrm>
            <a:off x="11835784" y="4646152"/>
            <a:ext cx="5410816" cy="517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4"/>
              </a:lnSpc>
              <a:spcBef>
                <a:spcPct val="0"/>
              </a:spcBef>
            </a:pPr>
            <a:r>
              <a:rPr lang="en-US" sz="349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NEURAL NETWORKS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500F668-2E6E-BD97-3596-938AFB3B243C}"/>
              </a:ext>
            </a:extLst>
          </p:cNvPr>
          <p:cNvSpPr txBox="1"/>
          <p:nvPr/>
        </p:nvSpPr>
        <p:spPr>
          <a:xfrm>
            <a:off x="6290843" y="7141365"/>
            <a:ext cx="5358724" cy="5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4"/>
              </a:lnSpc>
              <a:spcBef>
                <a:spcPct val="0"/>
              </a:spcBef>
            </a:pPr>
            <a:r>
              <a:rPr lang="en-US" sz="3728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LOGISTIC REGRESSION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80DF1F9-38EB-F26C-DAFC-4D44B218FC71}"/>
              </a:ext>
            </a:extLst>
          </p:cNvPr>
          <p:cNvSpPr txBox="1"/>
          <p:nvPr/>
        </p:nvSpPr>
        <p:spPr>
          <a:xfrm>
            <a:off x="1011768" y="7167003"/>
            <a:ext cx="4136430" cy="565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74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RANDOM FOREST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443C319-988D-E218-E68E-52284D3EBFD4}"/>
              </a:ext>
            </a:extLst>
          </p:cNvPr>
          <p:cNvSpPr txBox="1"/>
          <p:nvPr/>
        </p:nvSpPr>
        <p:spPr>
          <a:xfrm>
            <a:off x="11963122" y="1407047"/>
            <a:ext cx="4702126" cy="47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2"/>
              </a:lnSpc>
              <a:spcBef>
                <a:spcPct val="0"/>
              </a:spcBef>
            </a:pPr>
            <a:r>
              <a:rPr lang="en-US" sz="3118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247587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79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t="-9222" b="-9222"/>
            </a:stretch>
          </a:blipFill>
        </p:spPr>
        <p:txBody>
          <a:bodyPr/>
          <a:lstStyle/>
          <a:p>
            <a:r>
              <a:rPr lang="en-US" dirty="0"/>
              <a:t> </a:t>
            </a:r>
            <a:endParaRPr lang="en-AU" dirty="0"/>
          </a:p>
        </p:txBody>
      </p:sp>
      <p:sp>
        <p:nvSpPr>
          <p:cNvPr id="3" name="AutoShape 3"/>
          <p:cNvSpPr/>
          <p:nvPr/>
        </p:nvSpPr>
        <p:spPr>
          <a:xfrm flipV="1">
            <a:off x="3795637" y="1213189"/>
            <a:ext cx="11524940" cy="52388"/>
          </a:xfrm>
          <a:prstGeom prst="line">
            <a:avLst/>
          </a:prstGeom>
          <a:ln w="104775" cap="flat">
            <a:solidFill>
              <a:srgbClr val="53B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632781"/>
              </p:ext>
            </p:extLst>
          </p:nvPr>
        </p:nvGraphicFramePr>
        <p:xfrm>
          <a:off x="412636" y="1479889"/>
          <a:ext cx="10864966" cy="3511212"/>
        </p:xfrm>
        <a:graphic>
          <a:graphicData uri="http://schemas.openxmlformats.org/drawingml/2006/table">
            <a:tbl>
              <a:tblPr/>
              <a:tblGrid>
                <a:gridCol w="4011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0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0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8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54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7792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Model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AUC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CA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Precision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Recall</a:t>
                      </a:r>
                      <a:endParaRPr lang="en-US" sz="1100" dirty="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MCC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32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Neural Network (NN3)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0.892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0.892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0.888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0.885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0.892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0.465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32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Logistic Regression (None)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0.844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0.889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0.866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0.869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0.889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0.345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32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K-Nearest Neighbors (kNN 4)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0.776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0.882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0.836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0.874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0.882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0.210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32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Random Forest (RF5)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0.953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0.896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0.881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0.880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0.896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0.422</a:t>
                      </a:r>
                      <a:endParaRPr lang="en-US" sz="1100" dirty="0"/>
                    </a:p>
                  </a:txBody>
                  <a:tcPr marL="114300" marR="114300" marT="114300" marB="1143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0" y="284502"/>
            <a:ext cx="1828800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0"/>
              </a:lnSpc>
            </a:pPr>
            <a:r>
              <a:rPr lang="en-US" sz="4800" b="1">
                <a:solidFill>
                  <a:srgbClr val="53BC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EVALUATION &amp; SELECTION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48775"/>
            <a:ext cx="152400" cy="1619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2636" y="5800887"/>
            <a:ext cx="14353370" cy="2845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2"/>
              </a:lnSpc>
            </a:pPr>
            <a:r>
              <a:rPr lang="en-US" sz="2273" b="1" dirty="0">
                <a:solidFill>
                  <a:srgbClr val="53BC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Description of the Best Model</a:t>
            </a:r>
          </a:p>
          <a:p>
            <a:pPr marL="245373" lvl="1" algn="l">
              <a:lnSpc>
                <a:spcPts val="3182"/>
              </a:lnSpc>
            </a:pPr>
            <a:r>
              <a:rPr lang="en-US" sz="2273" b="1" dirty="0">
                <a:solidFill>
                  <a:srgbClr val="53BC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Selected Model: Random Forest (RF5)</a:t>
            </a:r>
          </a:p>
          <a:p>
            <a:pPr marL="245373" lvl="1" algn="l">
              <a:lnSpc>
                <a:spcPts val="3182"/>
              </a:lnSpc>
            </a:pPr>
            <a:r>
              <a:rPr lang="en-US" sz="2273" b="1" dirty="0">
                <a:latin typeface="Canva Sans Bold"/>
                <a:ea typeface="Canva Sans Bold"/>
                <a:cs typeface="Canva Sans Bold"/>
                <a:sym typeface="Canva Sans Bold"/>
              </a:rPr>
              <a:t>Reason for Selection:</a:t>
            </a:r>
          </a:p>
          <a:p>
            <a:pPr marL="490746" lvl="1" indent="-245373" algn="just">
              <a:lnSpc>
                <a:spcPts val="3182"/>
              </a:lnSpc>
              <a:buFont typeface="Arial"/>
              <a:buChar char="•"/>
            </a:pPr>
            <a:r>
              <a:rPr lang="en-US" sz="2273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Random Forest model was selected because it achieved the highest AUC (0.953), accuracy (0.896), and F1-score (0.881) among all models. It also showed a strong balance between precision and recall, making it highly effective at predicting customer conversions with minimal errors.</a:t>
            </a:r>
          </a:p>
          <a:p>
            <a:pPr algn="l">
              <a:lnSpc>
                <a:spcPts val="3182"/>
              </a:lnSpc>
            </a:pPr>
            <a:endParaRPr lang="en-US" sz="2273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9EFDA112-E274-ED0E-1F72-80CA68ACE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6206" y="2075363"/>
            <a:ext cx="4419600" cy="4516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6C6AB9-CAC5-6AFF-8847-2FD9E48FCDEB}"/>
              </a:ext>
            </a:extLst>
          </p:cNvPr>
          <p:cNvSpPr txBox="1"/>
          <p:nvPr/>
        </p:nvSpPr>
        <p:spPr>
          <a:xfrm>
            <a:off x="11817991" y="1524829"/>
            <a:ext cx="56006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u="sng" dirty="0"/>
              <a:t>Parameters of the Selected Model</a:t>
            </a:r>
            <a:endParaRPr lang="en-AU" sz="3000" b="1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DE298-C023-69F3-534B-9E101F9D021B}"/>
              </a:ext>
            </a:extLst>
          </p:cNvPr>
          <p:cNvSpPr txBox="1"/>
          <p:nvPr/>
        </p:nvSpPr>
        <p:spPr>
          <a:xfrm>
            <a:off x="13792200" y="91059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(Gouveia &amp; Costa, 2022)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t="-9222" b="-9222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AutoShape 3"/>
          <p:cNvSpPr/>
          <p:nvPr/>
        </p:nvSpPr>
        <p:spPr>
          <a:xfrm flipV="1">
            <a:off x="3795637" y="1213189"/>
            <a:ext cx="11524940" cy="52388"/>
          </a:xfrm>
          <a:prstGeom prst="line">
            <a:avLst/>
          </a:prstGeom>
          <a:ln w="104775" cap="flat">
            <a:solidFill>
              <a:srgbClr val="53B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>
            <a:off x="499511" y="2662247"/>
            <a:ext cx="17027886" cy="1342025"/>
          </a:xfrm>
          <a:custGeom>
            <a:avLst/>
            <a:gdLst/>
            <a:ahLst/>
            <a:cxnLst/>
            <a:rect l="l" t="t" r="r" b="b"/>
            <a:pathLst>
              <a:path w="17027886" h="1342025">
                <a:moveTo>
                  <a:pt x="0" y="0"/>
                </a:moveTo>
                <a:lnTo>
                  <a:pt x="17027886" y="0"/>
                </a:lnTo>
                <a:lnTo>
                  <a:pt x="17027886" y="1342025"/>
                </a:lnTo>
                <a:lnTo>
                  <a:pt x="0" y="1342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336" b="-25336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TextBox 5"/>
          <p:cNvSpPr txBox="1"/>
          <p:nvPr/>
        </p:nvSpPr>
        <p:spPr>
          <a:xfrm>
            <a:off x="0" y="284502"/>
            <a:ext cx="1828800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0"/>
              </a:lnSpc>
            </a:pPr>
            <a:r>
              <a:rPr lang="en-US" sz="4800" b="1">
                <a:solidFill>
                  <a:srgbClr val="53BC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&amp; ANALYTICS SIGNIFICANCE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48775"/>
            <a:ext cx="152400" cy="1619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9511" y="4301884"/>
            <a:ext cx="4048775" cy="4142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941" lvl="1" indent="-240970" algn="just">
              <a:lnSpc>
                <a:spcPts val="2678"/>
              </a:lnSpc>
              <a:buFont typeface="Arial"/>
              <a:buChar char="•"/>
            </a:pPr>
            <a:r>
              <a:rPr lang="en-US" sz="223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Random Forest provided the best performance score compared to all other models.</a:t>
            </a:r>
          </a:p>
          <a:p>
            <a:pPr marL="481941" lvl="1" indent="-240970" algn="just">
              <a:lnSpc>
                <a:spcPts val="2678"/>
              </a:lnSpc>
              <a:buFont typeface="Arial"/>
              <a:buChar char="•"/>
            </a:pPr>
            <a:r>
              <a:rPr lang="en-US" sz="223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model evaluation was conducted using a "test-on-test" method, ensuring that the best-performing model was selected through a comprehensive comparison.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64678" y="4301884"/>
            <a:ext cx="4048775" cy="333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941" lvl="1" indent="-240970" algn="just">
              <a:lnSpc>
                <a:spcPts val="2678"/>
              </a:lnSpc>
              <a:buFont typeface="Arial"/>
              <a:buChar char="•"/>
            </a:pPr>
            <a:r>
              <a:rPr lang="en-US" sz="223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models used were highly effective in performing the classification task.</a:t>
            </a:r>
          </a:p>
          <a:p>
            <a:pPr marL="481941" lvl="1" indent="-240970" algn="just">
              <a:lnSpc>
                <a:spcPts val="2678"/>
              </a:lnSpc>
              <a:buFont typeface="Arial"/>
              <a:buChar char="•"/>
            </a:pPr>
            <a:r>
              <a:rPr lang="en-US" sz="223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Future predictions can be made easily using these models by incorporating the appropriate input variables.</a:t>
            </a:r>
          </a:p>
          <a:p>
            <a:pPr algn="just">
              <a:lnSpc>
                <a:spcPts val="2678"/>
              </a:lnSpc>
            </a:pPr>
            <a:endParaRPr lang="en-US" sz="2232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85367" y="4301884"/>
            <a:ext cx="4048775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941" lvl="1" indent="-240970" algn="just">
              <a:lnSpc>
                <a:spcPts val="2678"/>
              </a:lnSpc>
              <a:buFont typeface="Arial"/>
              <a:buChar char="•"/>
            </a:pPr>
            <a:r>
              <a:rPr lang="en-US" sz="223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techniques applied in this study were instrumental in developing an effective solution for classification.</a:t>
            </a:r>
          </a:p>
          <a:p>
            <a:pPr marL="481941" lvl="1" indent="-240970" algn="just">
              <a:lnSpc>
                <a:spcPts val="2678"/>
              </a:lnSpc>
              <a:buFont typeface="Arial"/>
              <a:buChar char="•"/>
            </a:pPr>
            <a:r>
              <a:rPr lang="en-US" sz="223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entire study was carried out using </a:t>
            </a:r>
            <a:r>
              <a:rPr lang="en-US" sz="2232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Orange</a:t>
            </a:r>
            <a:r>
              <a:rPr lang="en-US" sz="223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data mining software for model implementation.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10367" y="4301884"/>
            <a:ext cx="4048775" cy="333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1941" lvl="1" indent="-240970" algn="just">
              <a:lnSpc>
                <a:spcPts val="2678"/>
              </a:lnSpc>
              <a:buFont typeface="Arial"/>
              <a:buChar char="•"/>
            </a:pPr>
            <a:r>
              <a:rPr lang="en-US" sz="223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Orange data mining software and Power BI were both highly useful in generating various types of charts and visualizations.</a:t>
            </a:r>
          </a:p>
          <a:p>
            <a:pPr marL="481941" lvl="1" indent="-240970" algn="just">
              <a:lnSpc>
                <a:spcPts val="2678"/>
              </a:lnSpc>
              <a:buFont typeface="Arial"/>
              <a:buChar char="•"/>
            </a:pPr>
            <a:r>
              <a:rPr lang="en-US" sz="223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These tools were also critical in building and evaluating the classification models.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795637" y="1213189"/>
            <a:ext cx="11524940" cy="52388"/>
          </a:xfrm>
          <a:prstGeom prst="line">
            <a:avLst/>
          </a:prstGeom>
          <a:ln w="104775" cap="flat">
            <a:solidFill>
              <a:srgbClr val="53B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0" y="-3810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136508" h="10287000">
                <a:moveTo>
                  <a:pt x="0" y="0"/>
                </a:moveTo>
                <a:lnTo>
                  <a:pt x="18136508" y="0"/>
                </a:lnTo>
                <a:lnTo>
                  <a:pt x="181365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-3762" r="-3762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TextBox 4"/>
          <p:cNvSpPr txBox="1"/>
          <p:nvPr/>
        </p:nvSpPr>
        <p:spPr>
          <a:xfrm>
            <a:off x="0" y="284502"/>
            <a:ext cx="1828800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0"/>
              </a:lnSpc>
            </a:pPr>
            <a:r>
              <a:rPr lang="en-US" sz="4800" b="1">
                <a:solidFill>
                  <a:srgbClr val="53BC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PEER DISCUSSION REVIEW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48775"/>
            <a:ext cx="152400" cy="1619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" y="2723898"/>
            <a:ext cx="17983200" cy="1946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76"/>
              </a:lnSpc>
              <a:spcBef>
                <a:spcPct val="0"/>
              </a:spcBef>
            </a:pPr>
            <a:r>
              <a:rPr lang="en-US" sz="331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IDEA GIVING</a:t>
            </a:r>
          </a:p>
          <a:p>
            <a:pPr algn="l">
              <a:lnSpc>
                <a:spcPts val="3727"/>
              </a:lnSpc>
              <a:spcBef>
                <a:spcPct val="0"/>
              </a:spcBef>
            </a:pPr>
            <a:r>
              <a:rPr lang="en-US" sz="3106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feedback provided me help in thinking for new idea, for making the comparison of different classification model</a:t>
            </a:r>
          </a:p>
          <a:p>
            <a:pPr algn="ctr">
              <a:lnSpc>
                <a:spcPts val="3976"/>
              </a:lnSpc>
              <a:spcBef>
                <a:spcPct val="0"/>
              </a:spcBef>
            </a:pPr>
            <a:endParaRPr lang="en-US" sz="3106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2400" y="4781550"/>
            <a:ext cx="17752664" cy="2152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71"/>
              </a:lnSpc>
              <a:spcBef>
                <a:spcPct val="0"/>
              </a:spcBef>
            </a:pPr>
            <a:r>
              <a:rPr lang="en-US" sz="330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SUPPORTIVE</a:t>
            </a:r>
          </a:p>
          <a:p>
            <a:pPr algn="just">
              <a:lnSpc>
                <a:spcPts val="3732"/>
              </a:lnSpc>
              <a:spcBef>
                <a:spcPct val="0"/>
              </a:spcBef>
            </a:pPr>
            <a:r>
              <a:rPr lang="en-US" sz="311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Different type of machine learning algorithm through a suggested out of which random forest was also suggested to be considered for comparison</a:t>
            </a:r>
          </a:p>
          <a:p>
            <a:pPr algn="ctr">
              <a:lnSpc>
                <a:spcPts val="5760"/>
              </a:lnSpc>
              <a:spcBef>
                <a:spcPct val="0"/>
              </a:spcBef>
            </a:pPr>
            <a:endParaRPr lang="en-US" sz="311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2400" y="6934200"/>
            <a:ext cx="17752664" cy="1949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71"/>
              </a:lnSpc>
              <a:spcBef>
                <a:spcPct val="0"/>
              </a:spcBef>
            </a:pPr>
            <a:r>
              <a:rPr lang="en-US" sz="330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CONFIDENCE</a:t>
            </a:r>
          </a:p>
          <a:p>
            <a:pPr algn="just">
              <a:lnSpc>
                <a:spcPts val="3732"/>
              </a:lnSpc>
              <a:spcBef>
                <a:spcPct val="0"/>
              </a:spcBef>
            </a:pPr>
            <a:r>
              <a:rPr lang="en-US" sz="311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 the EDA, instead of scatter plot, the power chart and other type of charts were recommended to be used</a:t>
            </a:r>
          </a:p>
          <a:p>
            <a:pPr algn="ctr">
              <a:lnSpc>
                <a:spcPts val="3971"/>
              </a:lnSpc>
              <a:spcBef>
                <a:spcPct val="0"/>
              </a:spcBef>
            </a:pPr>
            <a:endParaRPr lang="en-US" sz="311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795637" y="1213189"/>
            <a:ext cx="11524940" cy="52388"/>
          </a:xfrm>
          <a:prstGeom prst="line">
            <a:avLst/>
          </a:prstGeom>
          <a:ln w="104775" cap="flat">
            <a:solidFill>
              <a:srgbClr val="53B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-131843" y="0"/>
            <a:ext cx="18690794" cy="10350027"/>
          </a:xfrm>
          <a:custGeom>
            <a:avLst/>
            <a:gdLst/>
            <a:ahLst/>
            <a:cxnLst/>
            <a:rect l="l" t="t" r="r" b="b"/>
            <a:pathLst>
              <a:path w="18690794" h="10350027">
                <a:moveTo>
                  <a:pt x="0" y="0"/>
                </a:moveTo>
                <a:lnTo>
                  <a:pt x="18690794" y="0"/>
                </a:lnTo>
                <a:lnTo>
                  <a:pt x="18690794" y="10350027"/>
                </a:lnTo>
                <a:lnTo>
                  <a:pt x="0" y="103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>
            <a:off x="708385" y="2038169"/>
            <a:ext cx="16797454" cy="7264899"/>
          </a:xfrm>
          <a:custGeom>
            <a:avLst/>
            <a:gdLst/>
            <a:ahLst/>
            <a:cxnLst/>
            <a:rect l="l" t="t" r="r" b="b"/>
            <a:pathLst>
              <a:path w="16797454" h="7264899">
                <a:moveTo>
                  <a:pt x="0" y="0"/>
                </a:moveTo>
                <a:lnTo>
                  <a:pt x="16797454" y="0"/>
                </a:lnTo>
                <a:lnTo>
                  <a:pt x="16797454" y="7264899"/>
                </a:lnTo>
                <a:lnTo>
                  <a:pt x="0" y="7264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Freeform 5"/>
          <p:cNvSpPr/>
          <p:nvPr/>
        </p:nvSpPr>
        <p:spPr>
          <a:xfrm>
            <a:off x="5721359" y="8032934"/>
            <a:ext cx="11301259" cy="1949467"/>
          </a:xfrm>
          <a:custGeom>
            <a:avLst/>
            <a:gdLst/>
            <a:ahLst/>
            <a:cxnLst/>
            <a:rect l="l" t="t" r="r" b="b"/>
            <a:pathLst>
              <a:path w="11301259" h="1949467">
                <a:moveTo>
                  <a:pt x="0" y="0"/>
                </a:moveTo>
                <a:lnTo>
                  <a:pt x="11301259" y="0"/>
                </a:lnTo>
                <a:lnTo>
                  <a:pt x="11301259" y="1949467"/>
                </a:lnTo>
                <a:lnTo>
                  <a:pt x="0" y="1949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U" dirty="0"/>
          </a:p>
        </p:txBody>
      </p:sp>
      <p:sp>
        <p:nvSpPr>
          <p:cNvPr id="6" name="TextBox 6"/>
          <p:cNvSpPr txBox="1"/>
          <p:nvPr/>
        </p:nvSpPr>
        <p:spPr>
          <a:xfrm>
            <a:off x="0" y="284502"/>
            <a:ext cx="1828800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0"/>
              </a:lnSpc>
            </a:pPr>
            <a:r>
              <a:rPr lang="en-US" sz="4800" b="1">
                <a:solidFill>
                  <a:srgbClr val="53BC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INSIGHTS WITH REFERENCE TO BUSINESS PROBLEM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48775"/>
            <a:ext cx="152400" cy="1619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B895EA-D59E-402A-EFCC-F03B4B47614B}"/>
              </a:ext>
            </a:extLst>
          </p:cNvPr>
          <p:cNvSpPr txBox="1"/>
          <p:nvPr/>
        </p:nvSpPr>
        <p:spPr>
          <a:xfrm>
            <a:off x="14468764" y="9796882"/>
            <a:ext cx="384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(Gardner, 2023) (Colbert et al., 2022)</a:t>
            </a:r>
            <a:endParaRPr lang="en-AU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795637" y="1213189"/>
            <a:ext cx="11524940" cy="52388"/>
          </a:xfrm>
          <a:prstGeom prst="line">
            <a:avLst/>
          </a:prstGeom>
          <a:ln w="104775" cap="flat">
            <a:solidFill>
              <a:srgbClr val="53B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-131843" y="0"/>
            <a:ext cx="18690794" cy="10350027"/>
          </a:xfrm>
          <a:custGeom>
            <a:avLst/>
            <a:gdLst/>
            <a:ahLst/>
            <a:cxnLst/>
            <a:rect l="l" t="t" r="r" b="b"/>
            <a:pathLst>
              <a:path w="18690794" h="10350027">
                <a:moveTo>
                  <a:pt x="0" y="0"/>
                </a:moveTo>
                <a:lnTo>
                  <a:pt x="18690794" y="0"/>
                </a:lnTo>
                <a:lnTo>
                  <a:pt x="18690794" y="10350027"/>
                </a:lnTo>
                <a:lnTo>
                  <a:pt x="0" y="103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>
            <a:off x="590657" y="1935996"/>
            <a:ext cx="17203571" cy="6451339"/>
          </a:xfrm>
          <a:custGeom>
            <a:avLst/>
            <a:gdLst/>
            <a:ahLst/>
            <a:cxnLst/>
            <a:rect l="l" t="t" r="r" b="b"/>
            <a:pathLst>
              <a:path w="17203571" h="6451339">
                <a:moveTo>
                  <a:pt x="0" y="0"/>
                </a:moveTo>
                <a:lnTo>
                  <a:pt x="17203570" y="0"/>
                </a:lnTo>
                <a:lnTo>
                  <a:pt x="17203570" y="6451339"/>
                </a:lnTo>
                <a:lnTo>
                  <a:pt x="0" y="6451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TextBox 5"/>
          <p:cNvSpPr txBox="1"/>
          <p:nvPr/>
        </p:nvSpPr>
        <p:spPr>
          <a:xfrm>
            <a:off x="0" y="284502"/>
            <a:ext cx="1828800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0"/>
              </a:lnSpc>
            </a:pPr>
            <a:r>
              <a:rPr lang="en-US" sz="4800" b="1">
                <a:solidFill>
                  <a:srgbClr val="53BC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ROLE &amp; LIMITATION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48775"/>
            <a:ext cx="152400" cy="1619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763524" y="752710"/>
            <a:ext cx="5495776" cy="10874337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12628" r="-112628"/>
              </a:stretch>
            </a:blipFill>
          </p:spPr>
          <p:txBody>
            <a:bodyPr/>
            <a:lstStyle/>
            <a:p>
              <a:endParaRPr lang="en-AU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070513" y="7759374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8" y="0"/>
                </a:lnTo>
                <a:lnTo>
                  <a:pt x="5424508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3" name="Freeform 13"/>
          <p:cNvSpPr/>
          <p:nvPr/>
        </p:nvSpPr>
        <p:spPr>
          <a:xfrm>
            <a:off x="3780979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4" y="0"/>
                </a:lnTo>
                <a:lnTo>
                  <a:pt x="1936294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4" name="TextBox 14"/>
          <p:cNvSpPr txBox="1"/>
          <p:nvPr/>
        </p:nvSpPr>
        <p:spPr>
          <a:xfrm>
            <a:off x="134807" y="2657538"/>
            <a:ext cx="11142793" cy="4387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73440" lvl="1" indent="-336720" algn="just">
              <a:lnSpc>
                <a:spcPts val="4273"/>
              </a:lnSpc>
              <a:buFont typeface="Arial"/>
              <a:buChar char="•"/>
            </a:pPr>
            <a:r>
              <a:rPr lang="en-US" sz="311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e-commerce market in Australia can reach AUD 57.40 billion in 2025, with an expected annual growth rate of 9.36%, leading to AUD 89.90 billion by 2029.</a:t>
            </a:r>
          </a:p>
          <a:p>
            <a:pPr algn="just">
              <a:lnSpc>
                <a:spcPts val="4273"/>
              </a:lnSpc>
            </a:pPr>
            <a:endParaRPr lang="en-US" sz="311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73440" lvl="1" indent="-336720" algn="just">
              <a:lnSpc>
                <a:spcPts val="4273"/>
              </a:lnSpc>
              <a:buFont typeface="Arial"/>
              <a:buChar char="•"/>
            </a:pPr>
            <a:r>
              <a:rPr lang="en-US" sz="311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 80% of Australian households, 9.5 million, engaged in online shopping in 2023, with an average of 5.6 million households making monthly purchases </a:t>
            </a:r>
            <a:r>
              <a:rPr lang="en-AU" sz="3200" i="1" dirty="0"/>
              <a:t>(</a:t>
            </a:r>
            <a:r>
              <a:rPr lang="en-AU" sz="3200" i="1" dirty="0" err="1"/>
              <a:t>Pagsolingan</a:t>
            </a:r>
            <a:r>
              <a:rPr lang="en-AU" sz="3200" i="1" dirty="0"/>
              <a:t>, 2024)(Borland &amp; Charlton, 2020).</a:t>
            </a:r>
            <a:endParaRPr lang="en-US" sz="311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1356481"/>
            <a:ext cx="9929525" cy="926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9"/>
              </a:lnSpc>
            </a:pPr>
            <a:r>
              <a:rPr lang="en-US" sz="5156" b="1">
                <a:solidFill>
                  <a:srgbClr val="53BC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INDUSTRY OVERVIEW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91152" y="3826752"/>
            <a:ext cx="11105696" cy="2272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59"/>
              </a:lnSpc>
            </a:pPr>
            <a:r>
              <a:rPr lang="en-US" sz="12542" b="1">
                <a:solidFill>
                  <a:srgbClr val="53BC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53BCFF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F32E2-666B-14F0-07BC-7D6080C01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1952B6F-0510-FBE8-FA8E-6F723EC4C61A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19492E2-51D5-5788-F1EE-61BDBE91CA15}"/>
              </a:ext>
            </a:extLst>
          </p:cNvPr>
          <p:cNvSpPr txBox="1"/>
          <p:nvPr/>
        </p:nvSpPr>
        <p:spPr>
          <a:xfrm>
            <a:off x="3851171" y="-221712"/>
            <a:ext cx="11105696" cy="1837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00"/>
              </a:lnSpc>
            </a:pPr>
            <a:r>
              <a:rPr lang="en-US" sz="10143" b="1" u="sng">
                <a:solidFill>
                  <a:srgbClr val="53BC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REFERANCE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2AF6DF-3A2A-13DA-B759-D8F8CAA0DAA4}"/>
              </a:ext>
            </a:extLst>
          </p:cNvPr>
          <p:cNvSpPr txBox="1"/>
          <p:nvPr/>
        </p:nvSpPr>
        <p:spPr>
          <a:xfrm>
            <a:off x="48493" y="1353585"/>
            <a:ext cx="1823258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Hrani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R.A. and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Aljabri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M. (2022) ‘AI-based techniques for ad click fraud detection and prevention: Review and research directions’,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 of Sensor and Actuator Networks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12(1), p. 4. Available 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https://doi.org/10.3390/jsan12010004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Borland, J. and Charlton, A. (2020) ‘The Australian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labour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market and the early impact of COVID‐19: An assessment’,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Australian Economic Review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53(3), pp. 297–324. Available 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https://doi.org/10.1111/1467-8462.12386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Colbert, S., Wilkinson, C., Feng, X., Thornton, L. and Richmond, R. (2022) ‘You’ve got mail: Drinks are on sale! A study to assess volume and content of direct marketing received from online alcohol retailers in Australia’,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International Journal of Drug Policy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105, p. 103705. Available 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https://doi.org/10.1016/j.drugpo.2022.103705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Vass, T.,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Shee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H. and Miah, S.J. (2020) ‘IoT in supply chain management: A narrative on retail sector sustainability’,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International Journal of Logistics Research and Applications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24(6), pp. 1–20. Available 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https://doi.org/10.1080/13675567.2020.1787970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Molina-Solana, M., Ros, M., Ruiz, M.D., Gómez-Romero, J. and Martín-Bautista, M.J. (2017) ‘Data science for building energy management: A review’,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Renewable and Sustainable Energy Reviews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70, pp. 598–609. Available 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https://www.researchgate.net/publication/312463685_Data_science_for_building_energy_management_A_review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Gardner, M. (2023) ‘Social advertising benchmarks for 2024’. Available 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7"/>
              </a:rPr>
              <a:t>https://www.brafton.com.au/social-media/social-advertising-benchmarks/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Matos, L.M., Cortez, P., Mendes, R. and Moreau, A. (2019) ‘Using deep learning for mobile marketing user conversion prediction’, in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2019 International Joint Conference on Neural Networks (IJCNN)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IEEE, pp. 1–8. Available 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8"/>
              </a:rPr>
              <a:t>https://www.researchgate.net/publication/336162125_Using_Deep_Learning_for_Mobile_Marketing_User_Conversion_Prediction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Seippel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H.S. (2018) ‘Customer purchase prediction through machine learning’, Master’s thesis, University of Twente. Available 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http://essay.utwente.nl/74808/1/seippel_MA_eemcs.pdf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Gouveia, B. and Costa, O. (2022) ‘Industry 4.0: Predicting lead conversion opportunities with machine learning in small and medium-sized enterprises’,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Procedia Computer Science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204, pp. 54–64. Available 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0"/>
              </a:rPr>
              <a:t>https://www.sciencedirect.com/science/article/pii/S1877050922007451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Pagsolingan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J.C. (2024) ‘The rise of e-commerce and digital retail in Australia’. Available 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1"/>
              </a:rPr>
              <a:t>https://www.remotestaff.com.au/blog/e-commerce-and-digital-retail-australia/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Kharoua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R.E. (2024) ‘Predict conversion in digital marketing dataset’. Available 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2"/>
              </a:rPr>
              <a:t>https://www.kaggle.com/datasets/rabieelkharoua/predict-conversion-in-digital-marketing-dataset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Science Project Management (no date) ‘CRISP-DM methodology’. Available at: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13"/>
              </a:rPr>
              <a:t>https://www.datascience-pm.com/crisp-dm-2/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70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1999" y="271999"/>
            <a:ext cx="7908899" cy="9743002"/>
            <a:chOff x="0" y="0"/>
            <a:chExt cx="812800" cy="10012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001291"/>
            </a:xfrm>
            <a:custGeom>
              <a:avLst/>
              <a:gdLst/>
              <a:ahLst/>
              <a:cxnLst/>
              <a:rect l="l" t="t" r="r" b="b"/>
              <a:pathLst>
                <a:path w="812800" h="1001291">
                  <a:moveTo>
                    <a:pt x="0" y="0"/>
                  </a:moveTo>
                  <a:lnTo>
                    <a:pt x="812800" y="0"/>
                  </a:lnTo>
                  <a:lnTo>
                    <a:pt x="812800" y="1001291"/>
                  </a:lnTo>
                  <a:lnTo>
                    <a:pt x="0" y="1001291"/>
                  </a:lnTo>
                  <a:close/>
                </a:path>
              </a:pathLst>
            </a:custGeom>
            <a:blipFill>
              <a:blip r:embed="rId2"/>
              <a:stretch>
                <a:fillRect l="-38150" r="-38150"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4" name="Freeform 4" descr="Modern Bold Swiss Elements Yellow Abtract Shape Outlines"/>
          <p:cNvSpPr/>
          <p:nvPr/>
        </p:nvSpPr>
        <p:spPr>
          <a:xfrm>
            <a:off x="-2070513" y="7759374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8" y="0"/>
                </a:lnTo>
                <a:lnTo>
                  <a:pt x="5424508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TextBox 5"/>
          <p:cNvSpPr txBox="1"/>
          <p:nvPr/>
        </p:nvSpPr>
        <p:spPr>
          <a:xfrm>
            <a:off x="9377373" y="346198"/>
            <a:ext cx="7767627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</a:pPr>
            <a:r>
              <a:rPr lang="en-US" sz="6999" b="1">
                <a:solidFill>
                  <a:srgbClr val="53BCFF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PROBLEM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77373" y="3193020"/>
            <a:ext cx="8127349" cy="642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primary problem being addressed in this project is </a:t>
            </a:r>
            <a:r>
              <a:rPr lang="en-US" sz="3000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 conversion rates in digital marketing campaigns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Many e-commerce and online platforms struggle with achieving high conversion rates despite significant investments in digital marketing. Conversion rates below 2% lead to revenue loss and higher customer acquisition costs. Additionally, around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70% of online shopping carts are abandoned</a:t>
            </a:r>
            <a:r>
              <a:rPr lang="en-US" sz="30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while </a:t>
            </a:r>
            <a:r>
              <a:rPr lang="en-US" sz="3000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mobile traffic exceeds 60%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mobile conversions are significantly lower compared to desktop.</a:t>
            </a:r>
          </a:p>
        </p:txBody>
      </p:sp>
      <p:sp>
        <p:nvSpPr>
          <p:cNvPr id="7" name="AutoShape 7"/>
          <p:cNvSpPr/>
          <p:nvPr/>
        </p:nvSpPr>
        <p:spPr>
          <a:xfrm>
            <a:off x="9256123" y="2833688"/>
            <a:ext cx="8384422" cy="0"/>
          </a:xfrm>
          <a:prstGeom prst="line">
            <a:avLst/>
          </a:prstGeom>
          <a:ln w="104775" cap="flat">
            <a:solidFill>
              <a:srgbClr val="53B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443"/>
            <a:ext cx="18288000" cy="10722154"/>
          </a:xfrm>
          <a:custGeom>
            <a:avLst/>
            <a:gdLst/>
            <a:ahLst/>
            <a:cxnLst/>
            <a:rect l="l" t="t" r="r" b="b"/>
            <a:pathLst>
              <a:path w="18288000" h="10722154">
                <a:moveTo>
                  <a:pt x="0" y="0"/>
                </a:moveTo>
                <a:lnTo>
                  <a:pt x="18288000" y="0"/>
                </a:lnTo>
                <a:lnTo>
                  <a:pt x="18288000" y="10722154"/>
                </a:lnTo>
                <a:lnTo>
                  <a:pt x="0" y="10722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-216" t="-8252" b="-5631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 descr="Modern Bold Swiss Elements Yellow Abtract Shape Outlines"/>
          <p:cNvSpPr/>
          <p:nvPr/>
        </p:nvSpPr>
        <p:spPr>
          <a:xfrm>
            <a:off x="-2070513" y="7759374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8" y="0"/>
                </a:lnTo>
                <a:lnTo>
                  <a:pt x="5424508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AutoShape 4"/>
          <p:cNvSpPr/>
          <p:nvPr/>
        </p:nvSpPr>
        <p:spPr>
          <a:xfrm>
            <a:off x="1606944" y="4329385"/>
            <a:ext cx="10961021" cy="0"/>
          </a:xfrm>
          <a:prstGeom prst="line">
            <a:avLst/>
          </a:prstGeom>
          <a:ln w="104775" cap="flat">
            <a:solidFill>
              <a:srgbClr val="53B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grpSp>
        <p:nvGrpSpPr>
          <p:cNvPr id="5" name="Group 5"/>
          <p:cNvGrpSpPr/>
          <p:nvPr/>
        </p:nvGrpSpPr>
        <p:grpSpPr>
          <a:xfrm>
            <a:off x="1606944" y="458610"/>
            <a:ext cx="16322130" cy="3757141"/>
            <a:chOff x="0" y="0"/>
            <a:chExt cx="21762840" cy="5009521"/>
          </a:xfrm>
        </p:grpSpPr>
        <p:sp>
          <p:nvSpPr>
            <p:cNvPr id="6" name="TextBox 6"/>
            <p:cNvSpPr txBox="1"/>
            <p:nvPr/>
          </p:nvSpPr>
          <p:spPr>
            <a:xfrm>
              <a:off x="0" y="-85725"/>
              <a:ext cx="21762840" cy="1914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</a:pPr>
              <a:r>
                <a:rPr lang="en-US" sz="9000" b="1">
                  <a:solidFill>
                    <a:srgbClr val="53BC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GOAL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390146"/>
              <a:ext cx="21762840" cy="2619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900"/>
                </a:lnSpc>
              </a:pPr>
              <a:r>
                <a:rPr lang="en-US" sz="30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The goal is to develop a predictive analytics solution that identifies the key factors affecting conversion rates and builds a machine learning model to predict whether a potential customer will convert. </a:t>
              </a:r>
            </a:p>
            <a:p>
              <a:pPr marL="0" lvl="0" indent="0" algn="just">
                <a:lnSpc>
                  <a:spcPts val="3900"/>
                </a:lnSpc>
              </a:pPr>
              <a:endPara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129862"/>
            <a:ext cx="16230600" cy="3256575"/>
            <a:chOff x="0" y="0"/>
            <a:chExt cx="21640800" cy="4342100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1523194" cy="106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95905" y="227542"/>
              <a:ext cx="6537177" cy="1624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Help optimize digital marketing efforts by focusing on high-impact factors.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442392"/>
              <a:ext cx="1523194" cy="106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95905" y="2717558"/>
              <a:ext cx="6537177" cy="1078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Provide actionable insights to improve marketing strategies.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907719" y="-47625"/>
              <a:ext cx="1523194" cy="106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5103623" y="227542"/>
              <a:ext cx="6537177" cy="1624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Improve overall campaign effectiveness by predicting conversion likelihood.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907719" y="2442392"/>
              <a:ext cx="1523194" cy="1063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103623" y="2717558"/>
              <a:ext cx="6537177" cy="1624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Reduce acquisition costs by targeting the right customer segments.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Modern Bold Swiss Elements Yellow Abtract Shape Outlines"/>
          <p:cNvSpPr/>
          <p:nvPr/>
        </p:nvSpPr>
        <p:spPr>
          <a:xfrm>
            <a:off x="-2070513" y="7759374"/>
            <a:ext cx="5424507" cy="5424507"/>
          </a:xfrm>
          <a:custGeom>
            <a:avLst/>
            <a:gdLst/>
            <a:ahLst/>
            <a:cxnLst/>
            <a:rect l="l" t="t" r="r" b="b"/>
            <a:pathLst>
              <a:path w="5424507" h="5424507">
                <a:moveTo>
                  <a:pt x="0" y="0"/>
                </a:moveTo>
                <a:lnTo>
                  <a:pt x="5424508" y="0"/>
                </a:lnTo>
                <a:lnTo>
                  <a:pt x="5424508" y="5424508"/>
                </a:lnTo>
                <a:lnTo>
                  <a:pt x="0" y="5424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3" name="Group 3"/>
          <p:cNvGrpSpPr/>
          <p:nvPr/>
        </p:nvGrpSpPr>
        <p:grpSpPr>
          <a:xfrm>
            <a:off x="10609065" y="1525781"/>
            <a:ext cx="6650235" cy="7170261"/>
            <a:chOff x="0" y="0"/>
            <a:chExt cx="8866980" cy="9560348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8866980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</a:pPr>
              <a:r>
                <a:rPr lang="en-US" sz="6999" b="1">
                  <a:solidFill>
                    <a:srgbClr val="53BC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 Analytics Methodologies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6175" y="3391945"/>
              <a:ext cx="8820805" cy="2069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</a:pPr>
              <a:r>
                <a:rPr lang="en-US" sz="3200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Methodology Used: CRISP-DM (Cross-Industry Standard Process for Data Mining)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457738"/>
              <a:ext cx="8866980" cy="3102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120"/>
                </a:lnSpc>
                <a:buAutoNum type="arabicPeriod"/>
              </a:pPr>
              <a:r>
                <a:rPr lang="en-US" sz="24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Business Understanding</a:t>
              </a:r>
            </a:p>
            <a:p>
              <a:pPr marL="518160" lvl="1" indent="-259080" algn="l">
                <a:lnSpc>
                  <a:spcPts val="3120"/>
                </a:lnSpc>
                <a:buAutoNum type="arabicPeriod"/>
              </a:pPr>
              <a:r>
                <a:rPr lang="en-US" sz="24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 Understanding</a:t>
              </a:r>
            </a:p>
            <a:p>
              <a:pPr marL="518160" lvl="1" indent="-259080" algn="l">
                <a:lnSpc>
                  <a:spcPts val="3120"/>
                </a:lnSpc>
                <a:buAutoNum type="arabicPeriod"/>
              </a:pPr>
              <a:r>
                <a:rPr lang="en-US" sz="24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Data Preparation</a:t>
              </a:r>
            </a:p>
            <a:p>
              <a:pPr marL="518160" lvl="1" indent="-259080" algn="l">
                <a:lnSpc>
                  <a:spcPts val="3120"/>
                </a:lnSpc>
                <a:buAutoNum type="arabicPeriod"/>
              </a:pPr>
              <a:r>
                <a:rPr lang="en-US" sz="24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Modelling</a:t>
              </a:r>
            </a:p>
            <a:p>
              <a:pPr marL="518160" lvl="1" indent="-259080" algn="l">
                <a:lnSpc>
                  <a:spcPts val="3120"/>
                </a:lnSpc>
                <a:buAutoNum type="arabicPeriod"/>
              </a:pPr>
              <a:r>
                <a:rPr lang="en-US" sz="24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Evaluation</a:t>
              </a:r>
            </a:p>
            <a:p>
              <a:pPr marL="518160" lvl="1" indent="-259080" algn="l">
                <a:lnSpc>
                  <a:spcPts val="3120"/>
                </a:lnSpc>
                <a:buAutoNum type="arabicPeriod"/>
              </a:pPr>
              <a:r>
                <a:rPr lang="en-US" sz="2400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Model Evaluation &amp; Selection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5850925"/>
              <a:ext cx="8866980" cy="0"/>
            </a:xfrm>
            <a:prstGeom prst="line">
              <a:avLst/>
            </a:prstGeom>
            <a:ln w="12700" cap="rnd">
              <a:solidFill>
                <a:srgbClr val="53BC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1275" y="1945912"/>
            <a:ext cx="5764280" cy="5490056"/>
            <a:chOff x="0" y="0"/>
            <a:chExt cx="8372229" cy="79739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73499" cy="7973938"/>
            </a:xfrm>
            <a:custGeom>
              <a:avLst/>
              <a:gdLst/>
              <a:ahLst/>
              <a:cxnLst/>
              <a:rect l="l" t="t" r="r" b="b"/>
              <a:pathLst>
                <a:path w="8373499" h="7973938">
                  <a:moveTo>
                    <a:pt x="4186998" y="0"/>
                  </a:moveTo>
                  <a:cubicBezTo>
                    <a:pt x="1874583" y="0"/>
                    <a:pt x="0" y="1785027"/>
                    <a:pt x="0" y="3986969"/>
                  </a:cubicBezTo>
                  <a:cubicBezTo>
                    <a:pt x="0" y="6188911"/>
                    <a:pt x="1874583" y="7973938"/>
                    <a:pt x="4186998" y="7973938"/>
                  </a:cubicBezTo>
                  <a:cubicBezTo>
                    <a:pt x="6499413" y="7973938"/>
                    <a:pt x="8373499" y="6188911"/>
                    <a:pt x="8373499" y="3986969"/>
                  </a:cubicBezTo>
                  <a:cubicBezTo>
                    <a:pt x="8373499" y="1785027"/>
                    <a:pt x="6499413" y="0"/>
                    <a:pt x="4186998" y="0"/>
                  </a:cubicBezTo>
                  <a:close/>
                </a:path>
              </a:pathLst>
            </a:custGeom>
            <a:blipFill>
              <a:blip r:embed="rId4"/>
              <a:stretch>
                <a:fillRect t="-3200" b="-3200"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259300" y="9248775"/>
            <a:ext cx="152400" cy="1619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2D3A77-6DE7-9398-0C29-F2E3EF6A08ED}"/>
              </a:ext>
            </a:extLst>
          </p:cNvPr>
          <p:cNvSpPr txBox="1"/>
          <p:nvPr/>
        </p:nvSpPr>
        <p:spPr>
          <a:xfrm>
            <a:off x="10134600" y="9640669"/>
            <a:ext cx="7124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(Data Science Project Management, 2025) (De Vass, </a:t>
            </a:r>
            <a:r>
              <a:rPr lang="en-US" i="1" dirty="0" err="1"/>
              <a:t>Shee</a:t>
            </a:r>
            <a:r>
              <a:rPr lang="en-US" i="1" dirty="0"/>
              <a:t> &amp; Miah, 2020)</a:t>
            </a:r>
            <a:endParaRPr lang="en-A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927" b="-17405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>
            <a:off x="12294077" y="9258300"/>
            <a:ext cx="1936294" cy="484074"/>
          </a:xfrm>
          <a:custGeom>
            <a:avLst/>
            <a:gdLst/>
            <a:ahLst/>
            <a:cxnLst/>
            <a:rect l="l" t="t" r="r" b="b"/>
            <a:pathLst>
              <a:path w="1936294" h="484074">
                <a:moveTo>
                  <a:pt x="0" y="0"/>
                </a:moveTo>
                <a:lnTo>
                  <a:pt x="1936295" y="0"/>
                </a:lnTo>
                <a:lnTo>
                  <a:pt x="1936295" y="484074"/>
                </a:lnTo>
                <a:lnTo>
                  <a:pt x="0" y="4840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5409" y="1791458"/>
            <a:ext cx="16090418" cy="8495542"/>
            <a:chOff x="0" y="0"/>
            <a:chExt cx="153943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9430" cy="812800"/>
            </a:xfrm>
            <a:custGeom>
              <a:avLst/>
              <a:gdLst/>
              <a:ahLst/>
              <a:cxnLst/>
              <a:rect l="l" t="t" r="r" b="b"/>
              <a:pathLst>
                <a:path w="1539430" h="812800">
                  <a:moveTo>
                    <a:pt x="0" y="0"/>
                  </a:moveTo>
                  <a:lnTo>
                    <a:pt x="1539430" y="0"/>
                  </a:lnTo>
                  <a:lnTo>
                    <a:pt x="153943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190" b="-190"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4" name="Freeform 4"/>
          <p:cNvSpPr/>
          <p:nvPr/>
        </p:nvSpPr>
        <p:spPr>
          <a:xfrm>
            <a:off x="0" y="0"/>
            <a:ext cx="18288000" cy="12207240"/>
          </a:xfrm>
          <a:custGeom>
            <a:avLst/>
            <a:gdLst/>
            <a:ahLst/>
            <a:cxnLst/>
            <a:rect l="l" t="t" r="r" b="b"/>
            <a:pathLst>
              <a:path w="18288000" h="12207240">
                <a:moveTo>
                  <a:pt x="0" y="0"/>
                </a:moveTo>
                <a:lnTo>
                  <a:pt x="18288000" y="0"/>
                </a:lnTo>
                <a:lnTo>
                  <a:pt x="18288000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" name="Freeform 5"/>
          <p:cNvSpPr/>
          <p:nvPr/>
        </p:nvSpPr>
        <p:spPr>
          <a:xfrm>
            <a:off x="162973" y="869096"/>
            <a:ext cx="17545912" cy="382820"/>
          </a:xfrm>
          <a:custGeom>
            <a:avLst/>
            <a:gdLst/>
            <a:ahLst/>
            <a:cxnLst/>
            <a:rect l="l" t="t" r="r" b="b"/>
            <a:pathLst>
              <a:path w="17545912" h="382820">
                <a:moveTo>
                  <a:pt x="0" y="0"/>
                </a:moveTo>
                <a:lnTo>
                  <a:pt x="17545912" y="0"/>
                </a:lnTo>
                <a:lnTo>
                  <a:pt x="17545912" y="382820"/>
                </a:lnTo>
                <a:lnTo>
                  <a:pt x="0" y="382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2973" y="82923"/>
            <a:ext cx="17844351" cy="754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72"/>
              </a:lnSpc>
            </a:pPr>
            <a:r>
              <a:rPr lang="en-US" sz="4408" b="1">
                <a:solidFill>
                  <a:srgbClr val="53BC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DICTIONARY: DIGITAL MARKETING 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973" y="1232866"/>
            <a:ext cx="1696142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203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03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Kaggel</a:t>
            </a:r>
            <a:r>
              <a:rPr lang="en-US" sz="203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2031" b="1" dirty="0">
                <a:solidFill>
                  <a:srgbClr val="00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</a:t>
            </a:r>
            <a:r>
              <a:rPr lang="en-US" sz="2031" b="1" dirty="0">
                <a:solidFill>
                  <a:srgbClr val="000101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6"/>
              </a:rPr>
              <a:t>https://www.kaggle.com/datasets/rabieelkharoua/predict-conversion-in-digital-marketing-dataset</a:t>
            </a:r>
            <a:r>
              <a:rPr lang="en-US" sz="2031" b="1" dirty="0">
                <a:solidFill>
                  <a:srgbClr val="00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031" b="1" dirty="0">
                <a:solidFill>
                  <a:srgbClr val="53BC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AU" sz="2400" dirty="0"/>
              <a:t>(</a:t>
            </a:r>
            <a:r>
              <a:rPr lang="en-AU" sz="2400" dirty="0" err="1"/>
              <a:t>Kharoua</a:t>
            </a:r>
            <a:r>
              <a:rPr lang="en-AU" sz="2400" dirty="0"/>
              <a:t>, 2024)</a:t>
            </a:r>
            <a:endParaRPr lang="en-US" sz="2031" b="1" dirty="0">
              <a:solidFill>
                <a:srgbClr val="53BC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tooltip="https://www.kaggle.com/datasets/rabieelkharoua/predict-conversion-in-digital-marketing-dataset"/>
          </p:cNvPr>
          <p:cNvSpPr/>
          <p:nvPr/>
        </p:nvSpPr>
        <p:spPr>
          <a:xfrm>
            <a:off x="9207" y="-5712"/>
            <a:ext cx="18149964" cy="10287000"/>
          </a:xfrm>
          <a:custGeom>
            <a:avLst/>
            <a:gdLst/>
            <a:ahLst/>
            <a:cxnLst/>
            <a:rect l="l" t="t" r="r" b="b"/>
            <a:pathLst>
              <a:path w="18149964" h="10287000">
                <a:moveTo>
                  <a:pt x="0" y="0"/>
                </a:moveTo>
                <a:lnTo>
                  <a:pt x="18149964" y="0"/>
                </a:lnTo>
                <a:lnTo>
                  <a:pt x="181499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 l="-394" t="-19372" r="-1155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Freeform 3"/>
          <p:cNvSpPr/>
          <p:nvPr/>
        </p:nvSpPr>
        <p:spPr>
          <a:xfrm>
            <a:off x="6739673" y="119151"/>
            <a:ext cx="11274836" cy="10048698"/>
          </a:xfrm>
          <a:custGeom>
            <a:avLst/>
            <a:gdLst/>
            <a:ahLst/>
            <a:cxnLst/>
            <a:rect l="l" t="t" r="r" b="b"/>
            <a:pathLst>
              <a:path w="11274836" h="10048698">
                <a:moveTo>
                  <a:pt x="0" y="0"/>
                </a:moveTo>
                <a:lnTo>
                  <a:pt x="11274836" y="0"/>
                </a:lnTo>
                <a:lnTo>
                  <a:pt x="11274836" y="10048698"/>
                </a:lnTo>
                <a:lnTo>
                  <a:pt x="0" y="10048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4" name="Group 4"/>
          <p:cNvGrpSpPr/>
          <p:nvPr/>
        </p:nvGrpSpPr>
        <p:grpSpPr>
          <a:xfrm>
            <a:off x="6739673" y="9678615"/>
            <a:ext cx="11274836" cy="546982"/>
            <a:chOff x="0" y="0"/>
            <a:chExt cx="2969504" cy="1440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69504" cy="144061"/>
            </a:xfrm>
            <a:custGeom>
              <a:avLst/>
              <a:gdLst/>
              <a:ahLst/>
              <a:cxnLst/>
              <a:rect l="l" t="t" r="r" b="b"/>
              <a:pathLst>
                <a:path w="2969504" h="144061">
                  <a:moveTo>
                    <a:pt x="0" y="0"/>
                  </a:moveTo>
                  <a:lnTo>
                    <a:pt x="2969504" y="0"/>
                  </a:lnTo>
                  <a:lnTo>
                    <a:pt x="2969504" y="144061"/>
                  </a:lnTo>
                  <a:lnTo>
                    <a:pt x="0" y="144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D452E"/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969504" cy="182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E2E2E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973" y="258628"/>
            <a:ext cx="6460653" cy="1145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4"/>
              </a:lnSpc>
            </a:pPr>
            <a:r>
              <a:rPr lang="en-US" sz="3296" b="1">
                <a:solidFill>
                  <a:srgbClr val="53BC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SUMMARY &amp; COMPLETENESS</a:t>
            </a:r>
          </a:p>
        </p:txBody>
      </p:sp>
      <p:grpSp>
        <p:nvGrpSpPr>
          <p:cNvPr id="9" name="Group 9"/>
          <p:cNvGrpSpPr/>
          <p:nvPr/>
        </p:nvGrpSpPr>
        <p:grpSpPr>
          <a:xfrm rot="5400000">
            <a:off x="12652811" y="4925302"/>
            <a:ext cx="10225597" cy="497799"/>
            <a:chOff x="0" y="0"/>
            <a:chExt cx="2693161" cy="1311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93161" cy="131107"/>
            </a:xfrm>
            <a:custGeom>
              <a:avLst/>
              <a:gdLst/>
              <a:ahLst/>
              <a:cxnLst/>
              <a:rect l="l" t="t" r="r" b="b"/>
              <a:pathLst>
                <a:path w="2693161" h="131107">
                  <a:moveTo>
                    <a:pt x="0" y="0"/>
                  </a:moveTo>
                  <a:lnTo>
                    <a:pt x="2693161" y="0"/>
                  </a:lnTo>
                  <a:lnTo>
                    <a:pt x="2693161" y="131107"/>
                  </a:lnTo>
                  <a:lnTo>
                    <a:pt x="0" y="1311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AU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693161" cy="169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2270" y="1579090"/>
            <a:ext cx="6727111" cy="344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DATASET OVERVIEW: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SOURCE: KAGGLE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Dataset Name:</a:t>
            </a:r>
            <a:r>
              <a:rPr lang="en-US" sz="1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Digital Marketing Dataset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Total Entries:</a:t>
            </a:r>
            <a:r>
              <a:rPr lang="en-US" sz="1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8,000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Total Features</a:t>
            </a:r>
            <a:r>
              <a:rPr lang="en-US" sz="1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: 20 (Combination of categorical and numerical variables)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b="1">
                <a:solidFill>
                  <a:srgbClr val="ED452E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Target Variable: Conversion</a:t>
            </a:r>
          </a:p>
          <a:p>
            <a:pPr marL="777240" lvl="2" indent="-259080" algn="l">
              <a:lnSpc>
                <a:spcPts val="2520"/>
              </a:lnSpc>
              <a:spcBef>
                <a:spcPct val="0"/>
              </a:spcBef>
              <a:buFont typeface="Arial"/>
              <a:buChar char="⚬"/>
            </a:pPr>
            <a:r>
              <a:rPr lang="en-US" sz="1800" b="1">
                <a:solidFill>
                  <a:srgbClr val="ED452E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Values:</a:t>
            </a:r>
          </a:p>
          <a:p>
            <a:pPr marL="1165860" lvl="3" indent="-291465" algn="l">
              <a:lnSpc>
                <a:spcPts val="2520"/>
              </a:lnSpc>
              <a:spcBef>
                <a:spcPct val="0"/>
              </a:spcBef>
              <a:buFont typeface="Arial"/>
              <a:buChar char="￭"/>
            </a:pPr>
            <a:r>
              <a:rPr lang="en-US" sz="1800" b="1">
                <a:solidFill>
                  <a:srgbClr val="ED452E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 → Converted (Yes)</a:t>
            </a:r>
          </a:p>
          <a:p>
            <a:pPr marL="1165860" lvl="3" indent="-291465" algn="l">
              <a:lnSpc>
                <a:spcPts val="2520"/>
              </a:lnSpc>
              <a:spcBef>
                <a:spcPct val="0"/>
              </a:spcBef>
              <a:buFont typeface="Arial"/>
              <a:buChar char="￭"/>
            </a:pPr>
            <a:r>
              <a:rPr lang="en-US" sz="1800" b="1">
                <a:solidFill>
                  <a:srgbClr val="ED452E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 → Not Converted (No)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 b="1">
              <a:solidFill>
                <a:srgbClr val="ED452E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2973" y="4696490"/>
            <a:ext cx="6668516" cy="200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0"/>
              </a:lnSpc>
              <a:spcBef>
                <a:spcPct val="0"/>
              </a:spcBef>
            </a:pPr>
            <a:r>
              <a:rPr lang="en-US" sz="1878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TYPES:</a:t>
            </a:r>
          </a:p>
          <a:p>
            <a:pPr marL="405635" lvl="1" indent="-202818" algn="l">
              <a:lnSpc>
                <a:spcPts val="2630"/>
              </a:lnSpc>
              <a:spcBef>
                <a:spcPct val="0"/>
              </a:spcBef>
              <a:buFont typeface="Arial"/>
              <a:buChar char="•"/>
            </a:pPr>
            <a:r>
              <a:rPr lang="en-US" sz="1878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Categorical Variables</a:t>
            </a:r>
            <a:r>
              <a:rPr lang="en-US" sz="1878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: Campaign Channel, Campaign Type, Gender, etc.</a:t>
            </a:r>
          </a:p>
          <a:p>
            <a:pPr marL="405635" lvl="1" indent="-202818" algn="l">
              <a:lnSpc>
                <a:spcPts val="2630"/>
              </a:lnSpc>
              <a:spcBef>
                <a:spcPct val="0"/>
              </a:spcBef>
              <a:buFont typeface="Arial"/>
              <a:buChar char="•"/>
            </a:pPr>
            <a:r>
              <a:rPr lang="en-US" sz="1878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Numerical Variables</a:t>
            </a:r>
            <a:r>
              <a:rPr lang="en-US" sz="1878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: Age, Income, Ad Spend, Click Through Rate, etc.</a:t>
            </a:r>
          </a:p>
          <a:p>
            <a:pPr algn="l">
              <a:lnSpc>
                <a:spcPts val="2630"/>
              </a:lnSpc>
              <a:spcBef>
                <a:spcPct val="0"/>
              </a:spcBef>
            </a:pPr>
            <a:endParaRPr lang="en-US" sz="1878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92270" y="6783671"/>
            <a:ext cx="6668516" cy="1666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0"/>
              </a:lnSpc>
            </a:pPr>
            <a:r>
              <a:rPr lang="en-US" sz="1878" b="1" dirty="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COMPLETENESS CHECK:</a:t>
            </a:r>
          </a:p>
          <a:p>
            <a:pPr algn="l">
              <a:lnSpc>
                <a:spcPts val="2630"/>
              </a:lnSpc>
            </a:pPr>
            <a:r>
              <a:rPr lang="en-US" sz="1878" b="1" dirty="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Missing Values:</a:t>
            </a:r>
            <a:r>
              <a:rPr lang="en-US" sz="1878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None (100% complete data)</a:t>
            </a:r>
          </a:p>
          <a:p>
            <a:pPr algn="l">
              <a:lnSpc>
                <a:spcPts val="2630"/>
              </a:lnSpc>
            </a:pPr>
            <a:r>
              <a:rPr lang="en-US" sz="1878" dirty="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Ensures the dataset is ready for analysis without requiring imputation or deletion of records.</a:t>
            </a:r>
          </a:p>
          <a:p>
            <a:pPr algn="l">
              <a:lnSpc>
                <a:spcPts val="2630"/>
              </a:lnSpc>
              <a:spcBef>
                <a:spcPct val="0"/>
              </a:spcBef>
            </a:pPr>
            <a:endParaRPr lang="en-US" sz="1878" dirty="0">
              <a:solidFill>
                <a:srgbClr val="000000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84D4AAEF-29CB-A41E-6D91-606F217B060A}"/>
              </a:ext>
            </a:extLst>
          </p:cNvPr>
          <p:cNvSpPr txBox="1"/>
          <p:nvPr/>
        </p:nvSpPr>
        <p:spPr>
          <a:xfrm>
            <a:off x="-311468" y="8731796"/>
            <a:ext cx="7137618" cy="678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</a:pPr>
            <a:r>
              <a:rPr lang="en-US" sz="15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5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Kaggel</a:t>
            </a:r>
            <a:r>
              <a:rPr lang="en-US" sz="15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r>
              <a:rPr lang="en-US" sz="1500" b="1" dirty="0">
                <a:solidFill>
                  <a:srgbClr val="00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 </a:t>
            </a:r>
            <a:r>
              <a:rPr lang="en-US" sz="1500" b="1" dirty="0">
                <a:solidFill>
                  <a:srgbClr val="000101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2"/>
              </a:rPr>
              <a:t>https://www.kaggle.com/datasets/rabieelkharoua/predict-conversion-in-digital-marketing-dataset</a:t>
            </a:r>
            <a:r>
              <a:rPr lang="en-US" sz="1500" b="1" dirty="0">
                <a:solidFill>
                  <a:srgbClr val="00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500" b="1" dirty="0">
                <a:solidFill>
                  <a:srgbClr val="53BC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AU" sz="1500" dirty="0"/>
              <a:t>(</a:t>
            </a:r>
            <a:r>
              <a:rPr lang="en-AU" sz="1500" dirty="0" err="1"/>
              <a:t>Kharoua</a:t>
            </a:r>
            <a:r>
              <a:rPr lang="en-AU" sz="1500" dirty="0"/>
              <a:t>, 2024)</a:t>
            </a:r>
            <a:endParaRPr lang="en-US" sz="1500" b="1" dirty="0">
              <a:solidFill>
                <a:srgbClr val="53BC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 t="-9222" b="-9222"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" name="AutoShape 3"/>
          <p:cNvSpPr/>
          <p:nvPr/>
        </p:nvSpPr>
        <p:spPr>
          <a:xfrm>
            <a:off x="10609065" y="5913974"/>
            <a:ext cx="6650235" cy="0"/>
          </a:xfrm>
          <a:prstGeom prst="line">
            <a:avLst/>
          </a:prstGeom>
          <a:ln w="9525" cap="rnd">
            <a:solidFill>
              <a:srgbClr val="53B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4" name="AutoShape 4"/>
          <p:cNvSpPr/>
          <p:nvPr/>
        </p:nvSpPr>
        <p:spPr>
          <a:xfrm flipV="1">
            <a:off x="3795637" y="1213189"/>
            <a:ext cx="11524940" cy="52388"/>
          </a:xfrm>
          <a:prstGeom prst="line">
            <a:avLst/>
          </a:prstGeom>
          <a:ln w="104775" cap="flat">
            <a:solidFill>
              <a:srgbClr val="53BC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0" y="1516232"/>
          <a:ext cx="18238307" cy="7543799"/>
        </p:xfrm>
        <a:graphic>
          <a:graphicData uri="http://schemas.openxmlformats.org/drawingml/2006/table">
            <a:tbl>
              <a:tblPr/>
              <a:tblGrid>
                <a:gridCol w="1832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0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0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0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07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507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507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507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507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203901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Metric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1C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Count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1C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Mean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1C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Std. Dev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1C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Min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1C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25%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1C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50% (Median)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1C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75%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1C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Max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1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901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Age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8000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43.6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14.9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18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31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43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56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69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3901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Income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8000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84664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37580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20014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51744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84927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116816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149986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3901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Metric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1C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Count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1C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Top Category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1C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Frequency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1C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3901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Gender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8000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Female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60.5%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294"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Campaign Channel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8000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Referral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21.5%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  </a:t>
                      </a:r>
                    </a:p>
                  </a:txBody>
                  <a:tcPr marL="76200" marR="76200" marT="76200" marB="762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7944230" y="5143500"/>
            <a:ext cx="10343770" cy="3916532"/>
            <a:chOff x="0" y="0"/>
            <a:chExt cx="2724285" cy="10315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24285" cy="1031514"/>
            </a:xfrm>
            <a:custGeom>
              <a:avLst/>
              <a:gdLst/>
              <a:ahLst/>
              <a:cxnLst/>
              <a:rect l="l" t="t" r="r" b="b"/>
              <a:pathLst>
                <a:path w="2724285" h="1031514">
                  <a:moveTo>
                    <a:pt x="0" y="0"/>
                  </a:moveTo>
                  <a:lnTo>
                    <a:pt x="2724285" y="0"/>
                  </a:lnTo>
                  <a:lnTo>
                    <a:pt x="2724285" y="1031514"/>
                  </a:lnTo>
                  <a:lnTo>
                    <a:pt x="0" y="1031514"/>
                  </a:lnTo>
                  <a:close/>
                </a:path>
              </a:pathLst>
            </a:custGeom>
            <a:solidFill>
              <a:srgbClr val="EEF0F3">
                <a:alpha val="60000"/>
              </a:srgbClr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724285" cy="1107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59"/>
                </a:lnSpc>
              </a:pPr>
              <a:r>
                <a:rPr lang="en-US" sz="3899" b="1" u="sng">
                  <a:solidFill>
                    <a:srgbClr val="000000">
                      <a:alpha val="60000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Summary:</a:t>
              </a:r>
            </a:p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000000">
                      <a:alpha val="60000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•</a:t>
              </a:r>
              <a:r>
                <a:rPr lang="en-US" sz="2699" b="1">
                  <a:solidFill>
                    <a:srgbClr val="000000">
                      <a:alpha val="60000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Total number of customers: 8000</a:t>
              </a:r>
            </a:p>
            <a:p>
              <a:pPr algn="l">
                <a:lnSpc>
                  <a:spcPts val="3779"/>
                </a:lnSpc>
              </a:pPr>
              <a:r>
                <a:rPr lang="en-US" sz="2699" b="1">
                  <a:solidFill>
                    <a:srgbClr val="000000">
                      <a:alpha val="60000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• Min. Age: 18 years, Max Age: 69 years</a:t>
              </a:r>
            </a:p>
            <a:p>
              <a:pPr algn="l">
                <a:lnSpc>
                  <a:spcPts val="3779"/>
                </a:lnSpc>
              </a:pPr>
              <a:r>
                <a:rPr lang="en-US" sz="2699" b="1">
                  <a:solidFill>
                    <a:srgbClr val="000000">
                      <a:alpha val="60000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• Mean Income: 84664.20 AUD, Median Income: 84926.50 AUD</a:t>
              </a:r>
            </a:p>
            <a:p>
              <a:pPr algn="l">
                <a:lnSpc>
                  <a:spcPts val="3779"/>
                </a:lnSpc>
              </a:pPr>
              <a:r>
                <a:rPr lang="en-US" sz="2699" b="1">
                  <a:solidFill>
                    <a:srgbClr val="000000">
                      <a:alpha val="60000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• Female Percentage: 60.5%</a:t>
              </a:r>
            </a:p>
            <a:p>
              <a:pPr algn="l">
                <a:lnSpc>
                  <a:spcPts val="3779"/>
                </a:lnSpc>
              </a:pPr>
              <a:r>
                <a:rPr lang="en-US" sz="2699" b="1">
                  <a:solidFill>
                    <a:srgbClr val="000000">
                      <a:alpha val="60000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• Top Campaign Channel: Referral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279739"/>
            <a:ext cx="1828800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0"/>
              </a:lnSpc>
            </a:pPr>
            <a:r>
              <a:rPr lang="en-US" sz="4800" b="1">
                <a:solidFill>
                  <a:srgbClr val="53BC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DESCRIPTIVE ANALYTICS: SUMMARY STATISTICS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48775"/>
            <a:ext cx="152400" cy="1619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1782</Words>
  <Application>Microsoft Office PowerPoint</Application>
  <PresentationFormat>Custom</PresentationFormat>
  <Paragraphs>347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Poppins Ultra-Bold</vt:lpstr>
      <vt:lpstr>Poppins Medium</vt:lpstr>
      <vt:lpstr>Poppins Bold</vt:lpstr>
      <vt:lpstr>Arial</vt:lpstr>
      <vt:lpstr>Canva Sans</vt:lpstr>
      <vt:lpstr>Canva Sans Bold</vt:lpstr>
      <vt:lpstr>Calibri</vt:lpstr>
      <vt:lpstr>HK Grotesk</vt:lpstr>
      <vt:lpstr>Poppins</vt:lpstr>
      <vt:lpstr>HK Grotesk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Predictive Analytics Project for Improving E-commerce Conversion Rates</dc:title>
  <cp:lastModifiedBy>Patel Dixit</cp:lastModifiedBy>
  <cp:revision>14</cp:revision>
  <dcterms:created xsi:type="dcterms:W3CDTF">2006-08-16T00:00:00Z</dcterms:created>
  <dcterms:modified xsi:type="dcterms:W3CDTF">2025-02-14T11:55:16Z</dcterms:modified>
  <dc:identifier>DAGbxn06Hp8</dc:identifier>
</cp:coreProperties>
</file>